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sldIdLst>
    <p:sldId id="257" r:id="rId5"/>
    <p:sldId id="289" r:id="rId6"/>
    <p:sldId id="275" r:id="rId7"/>
    <p:sldId id="278" r:id="rId8"/>
    <p:sldId id="280" r:id="rId9"/>
    <p:sldId id="276" r:id="rId10"/>
    <p:sldId id="301" r:id="rId11"/>
    <p:sldId id="302" r:id="rId12"/>
    <p:sldId id="303" r:id="rId13"/>
    <p:sldId id="281" r:id="rId14"/>
    <p:sldId id="282" r:id="rId15"/>
    <p:sldId id="274" r:id="rId16"/>
    <p:sldId id="261" r:id="rId17"/>
    <p:sldId id="266" r:id="rId18"/>
    <p:sldId id="285" r:id="rId19"/>
    <p:sldId id="288" r:id="rId20"/>
    <p:sldId id="279" r:id="rId21"/>
    <p:sldId id="284" r:id="rId22"/>
    <p:sldId id="291" r:id="rId23"/>
    <p:sldId id="292" r:id="rId24"/>
    <p:sldId id="294" r:id="rId25"/>
    <p:sldId id="293" r:id="rId26"/>
    <p:sldId id="299" r:id="rId27"/>
    <p:sldId id="295" r:id="rId28"/>
    <p:sldId id="297" r:id="rId29"/>
    <p:sldId id="300" r:id="rId30"/>
    <p:sldId id="296" r:id="rId31"/>
    <p:sldId id="290" r:id="rId32"/>
    <p:sldId id="286" r:id="rId33"/>
    <p:sldId id="287" r:id="rId34"/>
    <p:sldId id="27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53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5" autoAdjust="0"/>
    <p:restoredTop sz="94628"/>
  </p:normalViewPr>
  <p:slideViewPr>
    <p:cSldViewPr snapToGrid="0" snapToObjects="1">
      <p:cViewPr varScale="1">
        <p:scale>
          <a:sx n="89" d="100"/>
          <a:sy n="89" d="100"/>
        </p:scale>
        <p:origin x="41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22T16:05:10.396" idx="1">
    <p:pos x="1714" y="1672"/>
    <p:text>Why is UNIX called UNIX? - No one can remember how the name came about (we will talk more about UNIX later)
</p:text>
    <p:extLst>
      <p:ext uri="{C676402C-5697-4E1C-873F-D02D1690AC5C}">
        <p15:threadingInfo xmlns:p15="http://schemas.microsoft.com/office/powerpoint/2012/main" timeZoneBias="300"/>
      </p:ext>
    </p:extLst>
  </p:cm>
  <p:cm authorId="2" dt="2019-01-22T16:10:13.738" idx="2">
    <p:pos x="1714" y="1768"/>
    <p:text>Do we have any Linux users in the room?</p:text>
    <p:extLst>
      <p:ext uri="{C676402C-5697-4E1C-873F-D02D1690AC5C}">
        <p15:threadingInfo xmlns:p15="http://schemas.microsoft.com/office/powerpoint/2012/main" timeZoneBias="300">
          <p15:parentCm authorId="2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22T16:07:39.979" idx="3">
    <p:pos x="4042" y="474"/>
    <p:text>In the next session we will talk about UNIX more extensively and about why command line interfaces are still relevant and in wide use in our field</p:text>
    <p:extLst>
      <p:ext uri="{C676402C-5697-4E1C-873F-D02D1690AC5C}">
        <p15:threadingInfo xmlns:p15="http://schemas.microsoft.com/office/powerpoint/2012/main" timeZoneBias="300"/>
      </p:ext>
    </p:extLst>
  </p:cm>
  <p:cm authorId="2" dt="2019-01-22T16:13:04.702" idx="4">
    <p:pos x="2188" y="530"/>
    <p:text>Has anyone already taken intro to UNIX?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Reduce and Eliminate DISTRACTIONS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Pick A Spot Where you can learn consistently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Set Goals And Create A Plan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DC13276E-A6EE-4F1F-8058-BC35079FF369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C0020A3-4A09-44BC-9422-BF96460099FD}" type="pres">
      <dgm:prSet presAssocID="{41CDB9B8-E81E-41E7-AE89-8F6EDFC88D92}" presName="compNode" presStyleCnt="0"/>
      <dgm:spPr/>
    </dgm:pt>
    <dgm:pt modelId="{E82669A6-D7CD-4E20-A39A-832FC11B6B9B}" type="pres">
      <dgm:prSet presAssocID="{41CDB9B8-E81E-41E7-AE89-8F6EDFC88D92}" presName="iconBgRect" presStyleLbl="bgShp" presStyleIdx="0" presStyleCnt="3"/>
      <dgm:spPr/>
    </dgm:pt>
    <dgm:pt modelId="{DBE80AD5-B037-463C-90F4-1727C06AEF45}" type="pres">
      <dgm:prSet presAssocID="{41CDB9B8-E81E-41E7-AE89-8F6EDFC88D9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8F63C1E9-D4EC-4936-93E1-8553F5C25439}" type="pres">
      <dgm:prSet presAssocID="{41CDB9B8-E81E-41E7-AE89-8F6EDFC88D92}" presName="spaceRect" presStyleCnt="0"/>
      <dgm:spPr/>
    </dgm:pt>
    <dgm:pt modelId="{F9233C29-A837-45C9-97F9-BAE8ED657BAE}" type="pres">
      <dgm:prSet presAssocID="{41CDB9B8-E81E-41E7-AE89-8F6EDFC88D92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23DA43FB-D1BE-4705-9AEE-107E81D7BB69}" type="pres">
      <dgm:prSet presAssocID="{BA791450-8D1E-4A6F-B71D-2984D9E245C4}" presName="sibTrans" presStyleCnt="0"/>
      <dgm:spPr/>
    </dgm:pt>
    <dgm:pt modelId="{DE721FBE-03FB-4D3D-BDD7-CAE300D7CB34}" type="pres">
      <dgm:prSet presAssocID="{4D7D34C7-9466-4514-BF51-7396C17436B5}" presName="compNode" presStyleCnt="0"/>
      <dgm:spPr/>
    </dgm:pt>
    <dgm:pt modelId="{3CB79098-E121-45C4-B6BC-DFC46C69E116}" type="pres">
      <dgm:prSet presAssocID="{4D7D34C7-9466-4514-BF51-7396C17436B5}" presName="iconBgRect" presStyleLbl="bgShp" presStyleIdx="1" presStyleCnt="3"/>
      <dgm:spPr/>
    </dgm:pt>
    <dgm:pt modelId="{69E203E4-52D5-4F02-A43A-C8BB1F9AC5C8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5A27C874-CAEB-4A66-8D99-0F3AC943E5AB}" type="pres">
      <dgm:prSet presAssocID="{4D7D34C7-9466-4514-BF51-7396C17436B5}" presName="spaceRect" presStyleCnt="0"/>
      <dgm:spPr/>
    </dgm:pt>
    <dgm:pt modelId="{A7DB1614-C206-4950-80C1-49D2C414AC91}" type="pres">
      <dgm:prSet presAssocID="{4D7D34C7-9466-4514-BF51-7396C17436B5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62346287-0F0E-456F-B705-F79E37BC86EE}" type="pres">
      <dgm:prSet presAssocID="{483498F9-A0C2-4668-85AB-D8E6E254F73B}" presName="sibTrans" presStyleCnt="0"/>
      <dgm:spPr/>
    </dgm:pt>
    <dgm:pt modelId="{2656C800-25CF-4188-B876-F7D1654F1042}" type="pres">
      <dgm:prSet presAssocID="{8E185869-F0D4-43E2-B08A-2F3E83EE98F3}" presName="compNode" presStyleCnt="0"/>
      <dgm:spPr/>
    </dgm:pt>
    <dgm:pt modelId="{7206D892-B3F1-496D-BF53-15FEB0766F4F}" type="pres">
      <dgm:prSet presAssocID="{8E185869-F0D4-43E2-B08A-2F3E83EE98F3}" presName="iconBgRect" presStyleLbl="bgShp" presStyleIdx="2" presStyleCnt="3"/>
      <dgm:spPr/>
    </dgm:pt>
    <dgm:pt modelId="{ACF04E8D-4BF8-4251-912E-BABC479158FC}" type="pres">
      <dgm:prSet presAssocID="{8E185869-F0D4-43E2-B08A-2F3E83EE98F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755BFFC9-B3F4-418D-9116-04D7B34A92B6}" type="pres">
      <dgm:prSet presAssocID="{8E185869-F0D4-43E2-B08A-2F3E83EE98F3}" presName="spaceRect" presStyleCnt="0"/>
      <dgm:spPr/>
    </dgm:pt>
    <dgm:pt modelId="{BF1ECDC9-5335-4D4E-B27E-87B829208F37}" type="pres">
      <dgm:prSet presAssocID="{8E185869-F0D4-43E2-B08A-2F3E83EE98F3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420EA8-FBEB-417A-A26A-3FF668FE26BC}" type="presOf" srcId="{41CDB9B8-E81E-41E7-AE89-8F6EDFC88D92}" destId="{F9233C29-A837-45C9-97F9-BAE8ED657BAE}" srcOrd="0" destOrd="0" presId="urn:microsoft.com/office/officeart/2018/5/layout/IconCircleLabel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A8B04ABE-C4C8-4242-BB1D-E6C6110D8B05}" type="presOf" srcId="{7B62DEA7-9DCD-4B2E-9DC5-BE121C266AFD}" destId="{DC13276E-A6EE-4F1F-8058-BC35079FF369}" srcOrd="0" destOrd="0" presId="urn:microsoft.com/office/officeart/2018/5/layout/IconCircleLabelList"/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BA5EEB3F-3502-4D49-B5FA-3FD4A795BA4A}" type="presOf" srcId="{4D7D34C7-9466-4514-BF51-7396C17436B5}" destId="{A7DB1614-C206-4950-80C1-49D2C414AC91}" srcOrd="0" destOrd="0" presId="urn:microsoft.com/office/officeart/2018/5/layout/IconCircleLabelList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0E84AA06-E460-486B-B9E1-F830D93461BC}" type="presOf" srcId="{8E185869-F0D4-43E2-B08A-2F3E83EE98F3}" destId="{BF1ECDC9-5335-4D4E-B27E-87B829208F37}" srcOrd="0" destOrd="0" presId="urn:microsoft.com/office/officeart/2018/5/layout/IconCircleLabelList"/>
    <dgm:cxn modelId="{88C4AD61-9B66-4A5D-B87E-BBB1F47151C8}" type="presParOf" srcId="{DC13276E-A6EE-4F1F-8058-BC35079FF369}" destId="{FC0020A3-4A09-44BC-9422-BF96460099FD}" srcOrd="0" destOrd="0" presId="urn:microsoft.com/office/officeart/2018/5/layout/IconCircleLabelList"/>
    <dgm:cxn modelId="{567A02C1-3118-4807-B359-983ABFC9757C}" type="presParOf" srcId="{FC0020A3-4A09-44BC-9422-BF96460099FD}" destId="{E82669A6-D7CD-4E20-A39A-832FC11B6B9B}" srcOrd="0" destOrd="0" presId="urn:microsoft.com/office/officeart/2018/5/layout/IconCircleLabelList"/>
    <dgm:cxn modelId="{5509B6BD-BDAF-4DF1-9454-7AF8F2C39569}" type="presParOf" srcId="{FC0020A3-4A09-44BC-9422-BF96460099FD}" destId="{DBE80AD5-B037-463C-90F4-1727C06AEF45}" srcOrd="1" destOrd="0" presId="urn:microsoft.com/office/officeart/2018/5/layout/IconCircleLabelList"/>
    <dgm:cxn modelId="{6E8F8002-AA4A-4700-93DF-1E78F9B01264}" type="presParOf" srcId="{FC0020A3-4A09-44BC-9422-BF96460099FD}" destId="{8F63C1E9-D4EC-4936-93E1-8553F5C25439}" srcOrd="2" destOrd="0" presId="urn:microsoft.com/office/officeart/2018/5/layout/IconCircleLabelList"/>
    <dgm:cxn modelId="{61773F85-770D-4670-8CD7-469BA1E3C500}" type="presParOf" srcId="{FC0020A3-4A09-44BC-9422-BF96460099FD}" destId="{F9233C29-A837-45C9-97F9-BAE8ED657BAE}" srcOrd="3" destOrd="0" presId="urn:microsoft.com/office/officeart/2018/5/layout/IconCircleLabelList"/>
    <dgm:cxn modelId="{B493DD12-D1A3-48DF-84E9-82EB93A382C0}" type="presParOf" srcId="{DC13276E-A6EE-4F1F-8058-BC35079FF369}" destId="{23DA43FB-D1BE-4705-9AEE-107E81D7BB69}" srcOrd="1" destOrd="0" presId="urn:microsoft.com/office/officeart/2018/5/layout/IconCircleLabelList"/>
    <dgm:cxn modelId="{5836806D-855F-46EA-800A-981019A75AFD}" type="presParOf" srcId="{DC13276E-A6EE-4F1F-8058-BC35079FF369}" destId="{DE721FBE-03FB-4D3D-BDD7-CAE300D7CB34}" srcOrd="2" destOrd="0" presId="urn:microsoft.com/office/officeart/2018/5/layout/IconCircleLabelList"/>
    <dgm:cxn modelId="{1D3C850D-1065-4845-A1D7-763EE7FBB0AC}" type="presParOf" srcId="{DE721FBE-03FB-4D3D-BDD7-CAE300D7CB34}" destId="{3CB79098-E121-45C4-B6BC-DFC46C69E116}" srcOrd="0" destOrd="0" presId="urn:microsoft.com/office/officeart/2018/5/layout/IconCircleLabelList"/>
    <dgm:cxn modelId="{8273A823-FE07-427E-8BD7-495434A23D0A}" type="presParOf" srcId="{DE721FBE-03FB-4D3D-BDD7-CAE300D7CB34}" destId="{69E203E4-52D5-4F02-A43A-C8BB1F9AC5C8}" srcOrd="1" destOrd="0" presId="urn:microsoft.com/office/officeart/2018/5/layout/IconCircleLabelList"/>
    <dgm:cxn modelId="{3B56CEF0-DAA9-48AE-9177-48C81025611E}" type="presParOf" srcId="{DE721FBE-03FB-4D3D-BDD7-CAE300D7CB34}" destId="{5A27C874-CAEB-4A66-8D99-0F3AC943E5AB}" srcOrd="2" destOrd="0" presId="urn:microsoft.com/office/officeart/2018/5/layout/IconCircleLabelList"/>
    <dgm:cxn modelId="{D7B88B38-EA91-4170-BD6C-E590CCF44D99}" type="presParOf" srcId="{DE721FBE-03FB-4D3D-BDD7-CAE300D7CB34}" destId="{A7DB1614-C206-4950-80C1-49D2C414AC91}" srcOrd="3" destOrd="0" presId="urn:microsoft.com/office/officeart/2018/5/layout/IconCircleLabelList"/>
    <dgm:cxn modelId="{4858B3C1-B7E7-4A61-9713-29742E160E4C}" type="presParOf" srcId="{DC13276E-A6EE-4F1F-8058-BC35079FF369}" destId="{62346287-0F0E-456F-B705-F79E37BC86EE}" srcOrd="3" destOrd="0" presId="urn:microsoft.com/office/officeart/2018/5/layout/IconCircleLabelList"/>
    <dgm:cxn modelId="{DD91A43F-8F61-4B99-8BAF-CBDAA0291890}" type="presParOf" srcId="{DC13276E-A6EE-4F1F-8058-BC35079FF369}" destId="{2656C800-25CF-4188-B876-F7D1654F1042}" srcOrd="4" destOrd="0" presId="urn:microsoft.com/office/officeart/2018/5/layout/IconCircleLabelList"/>
    <dgm:cxn modelId="{EFDFD6C6-84D4-479D-9CB0-56827924AE92}" type="presParOf" srcId="{2656C800-25CF-4188-B876-F7D1654F1042}" destId="{7206D892-B3F1-496D-BF53-15FEB0766F4F}" srcOrd="0" destOrd="0" presId="urn:microsoft.com/office/officeart/2018/5/layout/IconCircleLabelList"/>
    <dgm:cxn modelId="{EA5403B0-CF82-425A-96F9-6CA04B585876}" type="presParOf" srcId="{2656C800-25CF-4188-B876-F7D1654F1042}" destId="{ACF04E8D-4BF8-4251-912E-BABC479158FC}" srcOrd="1" destOrd="0" presId="urn:microsoft.com/office/officeart/2018/5/layout/IconCircleLabelList"/>
    <dgm:cxn modelId="{3E2E1864-E149-48EA-9DEF-85A421D3FC93}" type="presParOf" srcId="{2656C800-25CF-4188-B876-F7D1654F1042}" destId="{755BFFC9-B3F4-418D-9116-04D7B34A92B6}" srcOrd="2" destOrd="0" presId="urn:microsoft.com/office/officeart/2018/5/layout/IconCircleLabelList"/>
    <dgm:cxn modelId="{6B500E66-F178-46D3-B1D2-4DB633234794}" type="presParOf" srcId="{2656C800-25CF-4188-B876-F7D1654F1042}" destId="{BF1ECDC9-5335-4D4E-B27E-87B829208F3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Determine the skills that you need to acquire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1</a:t>
          </a:r>
          <a:endParaRPr lang="en-US" dirty="0">
            <a:solidFill>
              <a:schemeClr val="bg2"/>
            </a:solidFill>
          </a:endParaRPr>
        </a:p>
      </dgm:t>
    </dgm:pt>
    <dgm:pt modelId="{4E8D2E69-0173-4BD3-B96A-7A9C5DD12B47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deadlines for learning milestones, register for classes, form a study group with like-minded people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4000"/>
        </a:p>
      </dgm:t>
    </dgm:pt>
    <dgm:pt modelId="{FEF1E80E-8A9E-4B0A-817C-2A4CFDCF3FB2}" type="sibTrans" cxnId="{0F866C41-EB5F-47BD-A2CD-A58671F15B67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2</a:t>
          </a:r>
          <a:endParaRPr lang="en-US" dirty="0">
            <a:solidFill>
              <a:schemeClr val="bg2"/>
            </a:solidFill>
          </a:endParaRPr>
        </a:p>
      </dgm:t>
    </dgm:pt>
    <dgm:pt modelId="{93A6A030-ABAB-4EFA-B539-0FDB3E07C1EF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Practice, study and discuss content with peers, 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BFE0749E-E343-4A6F-BD09-2810EE6B4BD7}" type="sibTrans" cxnId="{4B40C8DC-6B57-4F5B-8440-7241C649700B}">
      <dgm:prSet phldrT="3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>
              <a:solidFill>
                <a:schemeClr val="bg2"/>
              </a:solidFill>
            </a:rPr>
            <a:t>3</a:t>
          </a:r>
          <a:endParaRPr lang="en-US" dirty="0">
            <a:solidFill>
              <a:schemeClr val="bg2"/>
            </a:solidFill>
          </a:endParaRP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9"/>
      <dgm:spPr/>
    </dgm:pt>
    <dgm:pt modelId="{B510E1DB-3720-2045-A15B-D53248B697B7}" type="pres">
      <dgm:prSet presAssocID="{AAC263CB-8256-4B03-92FE-1622698FB3E9}" presName="lineArrowNode" presStyleLbl="alignAccFollowNode1" presStyleIdx="1" presStyleCnt="9"/>
      <dgm:spPr/>
    </dgm:pt>
    <dgm:pt modelId="{CE8B700A-AC6F-0E47-AEFA-DA760C3E6A6D}" type="pres">
      <dgm:prSet presAssocID="{808B76D0-8EC7-469A-93AC-7A6017188A9D}" presName="sibTransNodeCircle" presStyleLbl="alignNode1" presStyleIdx="0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696F0-ABD6-D744-AF78-0E1E04C15B58}" type="pres">
      <dgm:prSet presAssocID="{808B76D0-8EC7-469A-93AC-7A6017188A9D}" presName="sibTransComposite" presStyleCnt="0"/>
      <dgm:spPr/>
    </dgm:pt>
    <dgm:pt modelId="{EC700B7C-22AD-A448-932D-B2D74EB83739}" type="pres">
      <dgm:prSet presAssocID="{4E8D2E69-0173-4BD3-B96A-7A9C5DD12B47}" presName="compositeNode" presStyleCnt="0"/>
      <dgm:spPr/>
    </dgm:pt>
    <dgm:pt modelId="{DA09631C-A7BE-7B4B-B67A-731744F53514}" type="pres">
      <dgm:prSet presAssocID="{4E8D2E69-0173-4BD3-B96A-7A9C5DD12B4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25962D1-06AA-2647-AF55-6B9872C540C1}" type="pres">
      <dgm:prSet presAssocID="{4E8D2E69-0173-4BD3-B96A-7A9C5DD12B47}" presName="parSh" presStyleCnt="0"/>
      <dgm:spPr/>
    </dgm:pt>
    <dgm:pt modelId="{4A0B88BF-91DC-214E-A662-99F2E5E1AA6F}" type="pres">
      <dgm:prSet presAssocID="{4E8D2E69-0173-4BD3-B96A-7A9C5DD12B47}" presName="lineNode" presStyleLbl="alignAccFollowNode1" presStyleIdx="3" presStyleCnt="9"/>
      <dgm:spPr/>
    </dgm:pt>
    <dgm:pt modelId="{C1172316-FFE1-2D41-82E9-8EB0F5EACF76}" type="pres">
      <dgm:prSet presAssocID="{4E8D2E69-0173-4BD3-B96A-7A9C5DD12B47}" presName="lineArrowNode" presStyleLbl="alignAccFollowNode1" presStyleIdx="4" presStyleCnt="9"/>
      <dgm:spPr/>
    </dgm:pt>
    <dgm:pt modelId="{D40ADF37-3E5B-2D42-9470-8264667346F7}" type="pres">
      <dgm:prSet presAssocID="{FEF1E80E-8A9E-4B0A-817C-2A4CFDCF3FB2}" presName="sibTransNodeCircle" presStyleLbl="alignNode1" presStyleIdx="1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A2130FA-E71D-2149-B6B5-729705DA753F}" type="pres">
      <dgm:prSet presAssocID="{FEF1E80E-8A9E-4B0A-817C-2A4CFDCF3FB2}" presName="spacerBetweenCircleAndCallout" presStyleCnt="0">
        <dgm:presLayoutVars/>
      </dgm:prSet>
      <dgm:spPr/>
    </dgm:pt>
    <dgm:pt modelId="{EA4D4141-C1BF-E74E-8ECF-933FF6EE68D4}" type="pres">
      <dgm:prSet presAssocID="{4E8D2E69-0173-4BD3-B96A-7A9C5DD12B47}" presName="nodeText" presStyleLbl="alignAccFollow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422F12-2F31-1041-9626-1A4A27C2D252}" type="pres">
      <dgm:prSet presAssocID="{FEF1E80E-8A9E-4B0A-817C-2A4CFDCF3FB2}" presName="sibTransComposite" presStyleCnt="0"/>
      <dgm:spPr/>
    </dgm:pt>
    <dgm:pt modelId="{B400E8F3-1394-C54D-A864-8B6685A025A9}" type="pres">
      <dgm:prSet presAssocID="{93A6A030-ABAB-4EFA-B539-0FDB3E07C1EF}" presName="compositeNode" presStyleCnt="0"/>
      <dgm:spPr/>
    </dgm:pt>
    <dgm:pt modelId="{0257A0F1-83E2-5242-BBAF-4082D66272A5}" type="pres">
      <dgm:prSet presAssocID="{93A6A030-ABAB-4EFA-B539-0FDB3E07C1E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F89A7B0-A25A-A34E-9E43-6769278A1274}" type="pres">
      <dgm:prSet presAssocID="{93A6A030-ABAB-4EFA-B539-0FDB3E07C1EF}" presName="parSh" presStyleCnt="0"/>
      <dgm:spPr/>
    </dgm:pt>
    <dgm:pt modelId="{EBC17C66-42F5-8741-9366-67B899EB8470}" type="pres">
      <dgm:prSet presAssocID="{93A6A030-ABAB-4EFA-B539-0FDB3E07C1EF}" presName="lineNode" presStyleLbl="alignAccFollowNode1" presStyleIdx="6" presStyleCnt="9"/>
      <dgm:spPr/>
    </dgm:pt>
    <dgm:pt modelId="{35A0AD7D-4761-5A4E-8421-A0D0A060E3A2}" type="pres">
      <dgm:prSet presAssocID="{93A6A030-ABAB-4EFA-B539-0FDB3E07C1EF}" presName="lineArrowNode" presStyleLbl="alignAccFollowNode1" presStyleIdx="7" presStyleCnt="9"/>
      <dgm:spPr/>
    </dgm:pt>
    <dgm:pt modelId="{2E09C126-5366-AA41-9BAD-31AD467B40A9}" type="pres">
      <dgm:prSet presAssocID="{BFE0749E-E343-4A6F-BD09-2810EE6B4BD7}" presName="sibTransNodeCircle" presStyleLbl="alignNode1" presStyleIdx="2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7D99A2E4-B1CC-5046-9048-90027FA547BE}" type="pres">
      <dgm:prSet presAssocID="{BFE0749E-E343-4A6F-BD09-2810EE6B4BD7}" presName="spacerBetweenCircleAndCallout" presStyleCnt="0">
        <dgm:presLayoutVars/>
      </dgm:prSet>
      <dgm:spPr/>
    </dgm:pt>
    <dgm:pt modelId="{2CCAA94D-0D9E-CB40-97A3-00A05F4F0DC2}" type="pres">
      <dgm:prSet presAssocID="{93A6A030-ABAB-4EFA-B539-0FDB3E07C1EF}" presName="nodeText" presStyleLbl="align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D9F8793A-7523-F649-AD1E-5DFCA97DCCFA}" type="presOf" srcId="{FEF1E80E-8A9E-4B0A-817C-2A4CFDCF3FB2}" destId="{D40ADF37-3E5B-2D42-9470-8264667346F7}" srcOrd="0" destOrd="0" presId="urn:microsoft.com/office/officeart/2016/7/layout/LinearArrowProcessNumbered"/>
    <dgm:cxn modelId="{42720694-3F25-164D-8BA7-13098CD1C309}" type="presOf" srcId="{4E8D2E69-0173-4BD3-B96A-7A9C5DD12B47}" destId="{EA4D4141-C1BF-E74E-8ECF-933FF6EE68D4}" srcOrd="0" destOrd="0" presId="urn:microsoft.com/office/officeart/2016/7/layout/LinearArrowProcessNumbered"/>
    <dgm:cxn modelId="{99426D2B-C3FB-C846-9D4D-6EE116D49815}" type="presOf" srcId="{BFE0749E-E343-4A6F-BD09-2810EE6B4BD7}" destId="{2E09C126-5366-AA41-9BAD-31AD467B40A9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2985F13-79FA-BC4A-8783-3DAA0F1FAA2F}" type="presOf" srcId="{93A6A030-ABAB-4EFA-B539-0FDB3E07C1EF}" destId="{2CCAA94D-0D9E-CB40-97A3-00A05F4F0DC2}" srcOrd="0" destOrd="0" presId="urn:microsoft.com/office/officeart/2016/7/layout/LinearArrowProcessNumbered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CAF410FE-C712-5841-935C-7618E7C200C3}" type="presParOf" srcId="{3C40F323-2A26-1146-9131-B2D8B599E05D}" destId="{EC700B7C-22AD-A448-932D-B2D74EB83739}" srcOrd="2" destOrd="0" presId="urn:microsoft.com/office/officeart/2016/7/layout/LinearArrowProcessNumbered"/>
    <dgm:cxn modelId="{F0045999-1782-9846-A60D-3738A61DEE2D}" type="presParOf" srcId="{EC700B7C-22AD-A448-932D-B2D74EB83739}" destId="{DA09631C-A7BE-7B4B-B67A-731744F53514}" srcOrd="0" destOrd="0" presId="urn:microsoft.com/office/officeart/2016/7/layout/LinearArrowProcessNumbered"/>
    <dgm:cxn modelId="{37EB15ED-5F22-C849-B69C-A92D19754292}" type="presParOf" srcId="{EC700B7C-22AD-A448-932D-B2D74EB83739}" destId="{325962D1-06AA-2647-AF55-6B9872C540C1}" srcOrd="1" destOrd="0" presId="urn:microsoft.com/office/officeart/2016/7/layout/LinearArrowProcessNumbered"/>
    <dgm:cxn modelId="{EA52BA3B-55B6-F04E-B877-AAFA290DD2A0}" type="presParOf" srcId="{325962D1-06AA-2647-AF55-6B9872C540C1}" destId="{4A0B88BF-91DC-214E-A662-99F2E5E1AA6F}" srcOrd="0" destOrd="0" presId="urn:microsoft.com/office/officeart/2016/7/layout/LinearArrowProcessNumbered"/>
    <dgm:cxn modelId="{BADAD535-4998-854F-95AB-8065F883495C}" type="presParOf" srcId="{325962D1-06AA-2647-AF55-6B9872C540C1}" destId="{C1172316-FFE1-2D41-82E9-8EB0F5EACF76}" srcOrd="1" destOrd="0" presId="urn:microsoft.com/office/officeart/2016/7/layout/LinearArrowProcessNumbered"/>
    <dgm:cxn modelId="{A31EA0B2-1FEC-E647-8CC7-E93E1A3BBEE4}" type="presParOf" srcId="{325962D1-06AA-2647-AF55-6B9872C540C1}" destId="{D40ADF37-3E5B-2D42-9470-8264667346F7}" srcOrd="2" destOrd="0" presId="urn:microsoft.com/office/officeart/2016/7/layout/LinearArrowProcessNumbered"/>
    <dgm:cxn modelId="{7C7AF049-07F5-3D48-B524-40B594521C0E}" type="presParOf" srcId="{325962D1-06AA-2647-AF55-6B9872C540C1}" destId="{9A2130FA-E71D-2149-B6B5-729705DA753F}" srcOrd="3" destOrd="0" presId="urn:microsoft.com/office/officeart/2016/7/layout/LinearArrowProcessNumbered"/>
    <dgm:cxn modelId="{2B704C1F-FB45-6846-8ACF-7DFD906A03FD}" type="presParOf" srcId="{EC700B7C-22AD-A448-932D-B2D74EB83739}" destId="{EA4D4141-C1BF-E74E-8ECF-933FF6EE68D4}" srcOrd="2" destOrd="0" presId="urn:microsoft.com/office/officeart/2016/7/layout/LinearArrowProcessNumbered"/>
    <dgm:cxn modelId="{1CBF126D-59DC-A749-87E9-89529DAC5CF9}" type="presParOf" srcId="{3C40F323-2A26-1146-9131-B2D8B599E05D}" destId="{80422F12-2F31-1041-9626-1A4A27C2D252}" srcOrd="3" destOrd="0" presId="urn:microsoft.com/office/officeart/2016/7/layout/LinearArrowProcessNumbered"/>
    <dgm:cxn modelId="{1CA31CC6-FF26-8C48-A4FC-D711E0756948}" type="presParOf" srcId="{3C40F323-2A26-1146-9131-B2D8B599E05D}" destId="{B400E8F3-1394-C54D-A864-8B6685A025A9}" srcOrd="4" destOrd="0" presId="urn:microsoft.com/office/officeart/2016/7/layout/LinearArrowProcessNumbered"/>
    <dgm:cxn modelId="{74717302-7DE9-224F-B1CD-76F865FDA5FE}" type="presParOf" srcId="{B400E8F3-1394-C54D-A864-8B6685A025A9}" destId="{0257A0F1-83E2-5242-BBAF-4082D66272A5}" srcOrd="0" destOrd="0" presId="urn:microsoft.com/office/officeart/2016/7/layout/LinearArrowProcessNumbered"/>
    <dgm:cxn modelId="{C5DD2B2A-FC1A-454B-B757-355679C5FDD8}" type="presParOf" srcId="{B400E8F3-1394-C54D-A864-8B6685A025A9}" destId="{7F89A7B0-A25A-A34E-9E43-6769278A1274}" srcOrd="1" destOrd="0" presId="urn:microsoft.com/office/officeart/2016/7/layout/LinearArrowProcessNumbered"/>
    <dgm:cxn modelId="{88930CF3-84F7-9843-BDE5-D5840E07F50F}" type="presParOf" srcId="{7F89A7B0-A25A-A34E-9E43-6769278A1274}" destId="{EBC17C66-42F5-8741-9366-67B899EB8470}" srcOrd="0" destOrd="0" presId="urn:microsoft.com/office/officeart/2016/7/layout/LinearArrowProcessNumbered"/>
    <dgm:cxn modelId="{3FCD1D2F-BBCE-A846-A46E-E40F1DC2FDC3}" type="presParOf" srcId="{7F89A7B0-A25A-A34E-9E43-6769278A1274}" destId="{35A0AD7D-4761-5A4E-8421-A0D0A060E3A2}" srcOrd="1" destOrd="0" presId="urn:microsoft.com/office/officeart/2016/7/layout/LinearArrowProcessNumbered"/>
    <dgm:cxn modelId="{8A7389E2-D319-C247-9F95-E95454110E5E}" type="presParOf" srcId="{7F89A7B0-A25A-A34E-9E43-6769278A1274}" destId="{2E09C126-5366-AA41-9BAD-31AD467B40A9}" srcOrd="2" destOrd="0" presId="urn:microsoft.com/office/officeart/2016/7/layout/LinearArrowProcessNumbered"/>
    <dgm:cxn modelId="{7937D3DA-C6FF-0645-9968-6895E17334D2}" type="presParOf" srcId="{7F89A7B0-A25A-A34E-9E43-6769278A1274}" destId="{7D99A2E4-B1CC-5046-9048-90027FA547BE}" srcOrd="3" destOrd="0" presId="urn:microsoft.com/office/officeart/2016/7/layout/LinearArrowProcessNumbered"/>
    <dgm:cxn modelId="{25E39B2A-D0CD-1C4C-BF9E-1BC8BDC7AAAC}" type="presParOf" srcId="{B400E8F3-1394-C54D-A864-8B6685A025A9}" destId="{2CCAA94D-0D9E-CB40-97A3-00A05F4F0DC2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=""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png>
</file>

<file path=ppt/media/image4.svg>
</file>

<file path=ppt/media/image5.png>
</file>

<file path=ppt/media/image6.png>
</file>

<file path=ppt/media/image6.svg>
</file>

<file path=ppt/media/image7.jpg>
</file>

<file path=ppt/media/image8.jp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095" y="10"/>
            <a:ext cx="10283808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310B1DD0-264A-47E3-A16A-C87AFA51E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="" xmlns:a16="http://schemas.microsoft.com/office/drawing/2014/main" id="{69C1BB7B-F21E-41A2-B30C-D8507B960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="" xmlns:a16="http://schemas.microsoft.com/office/drawing/2014/main" id="{DF6D7DDE-F8A1-4105-9729-F9EB5F81A3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3088" y="131492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  <a:latin typeface="Dense" panose="02000000000000000000" pitchFamily="50" charset="0"/>
              </a:rPr>
              <a:t>Student INFOSEC TEAM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8548" y="3346777"/>
            <a:ext cx="6831673" cy="108623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2"/>
                </a:solidFill>
                <a:latin typeface="Dense" panose="02000000000000000000" pitchFamily="50" charset="0"/>
              </a:rPr>
              <a:t>SIT@FPU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Defensive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Most </a:t>
            </a:r>
            <a:r>
              <a:rPr lang="en-US" dirty="0" err="1" smtClean="0">
                <a:solidFill>
                  <a:schemeClr val="tx1"/>
                </a:solidFill>
                <a:latin typeface="Franklin Gothic Book" panose="020B0503020102020204" pitchFamily="34" charset="0"/>
              </a:rPr>
              <a:t>infosec</a:t>
            </a:r>
            <a:r>
              <a:rPr lang="en-US" dirty="0" smtClean="0">
                <a:solidFill>
                  <a:schemeClr val="tx1"/>
                </a:solidFill>
                <a:latin typeface="Franklin Gothic Book" panose="020B05030201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jobs available focus on defensive security.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There is a fear of losing information, having information extracted by unauthorized parties, or getting “hacked”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These involve positions relating to application security, network security, and physical security</a:t>
            </a: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Policymaking is a meta job in defensive security</a:t>
            </a:r>
          </a:p>
        </p:txBody>
      </p:sp>
    </p:spTree>
    <p:extLst>
      <p:ext uri="{BB962C8B-B14F-4D97-AF65-F5344CB8AC3E}">
        <p14:creationId xmlns:p14="http://schemas.microsoft.com/office/powerpoint/2010/main" val="355045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Offensive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Offensive security normally involves some sort of “penetration testing”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At SIT and SIT events, there will be CTF (Capture the Flag) competitions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CTFs involve retrieval of some key or piece of information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Sometimes there is more than one way to access or find the key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Many CTFs have multiple challenges and offer points for completing challenges</a:t>
            </a:r>
          </a:p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&lt;CTF Story Time&gt; (Caleb Shepard)</a:t>
            </a:r>
          </a:p>
        </p:txBody>
      </p:sp>
    </p:spTree>
    <p:extLst>
      <p:ext uri="{BB962C8B-B14F-4D97-AF65-F5344CB8AC3E}">
        <p14:creationId xmlns:p14="http://schemas.microsoft.com/office/powerpoint/2010/main" val="782663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Independent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THE IMPORTANCE OF SELF STUDY AND WHERE TO FIND RESOURCES</a:t>
            </a:r>
          </a:p>
        </p:txBody>
      </p:sp>
    </p:spTree>
    <p:extLst>
      <p:ext uri="{BB962C8B-B14F-4D97-AF65-F5344CB8AC3E}">
        <p14:creationId xmlns:p14="http://schemas.microsoft.com/office/powerpoint/2010/main" val="1967341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9">
            <a:extLst>
              <a:ext uri="{FF2B5EF4-FFF2-40B4-BE49-F238E27FC236}">
                <a16:creationId xmlns="" xmlns:a16="http://schemas.microsoft.com/office/drawing/2014/main" id="{0E807223-DF88-4D6D-970E-08919E5E02E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" name="Rectangle 111">
            <a:extLst>
              <a:ext uri="{FF2B5EF4-FFF2-40B4-BE49-F238E27FC236}">
                <a16:creationId xmlns="" xmlns:a16="http://schemas.microsoft.com/office/drawing/2014/main" id="{83B91B61-BFCA-4647-957E-A8269BE46F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to effectively self-study</a:t>
            </a:r>
          </a:p>
        </p:txBody>
      </p:sp>
      <p:pic>
        <p:nvPicPr>
          <p:cNvPr id="15" name="Content Placeholder 14" descr="Person laying down on a laptop">
            <a:extLst>
              <a:ext uri="{FF2B5EF4-FFF2-40B4-BE49-F238E27FC236}">
                <a16:creationId xmlns="" xmlns:a16="http://schemas.microsoft.com/office/drawing/2014/main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-1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="" xmlns:a16="http://schemas.microsoft.com/office/drawing/2014/main" id="{92D1D7C6-1C89-420C-8D35-4836541671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="" xmlns:a16="http://schemas.microsoft.com/office/drawing/2014/main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8695697"/>
              </p:ext>
            </p:extLst>
          </p:nvPr>
        </p:nvGraphicFramePr>
        <p:xfrm>
          <a:off x="5100824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6D043292-708B-4F69-AE72-8FB56C6E8E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Make a Plan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E07AA5F-8072-9541-85CB-0C9A4C1EB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1948" y="-11420"/>
            <a:ext cx="4981924" cy="332574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F01DDB9-C75C-44C2-9331-356EAF9C05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72C017B3-7B7A-4C5A-A3E9-09EC1428BCA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="" xmlns:a16="http://schemas.microsoft.com/office/drawing/2014/main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531740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3F8229B-40A8-40BB-8890-CB95D4BA15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97941" y="3543300"/>
            <a:ext cx="4971486" cy="33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25B2DB3-1DD7-4249-B865-498BE489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Information on Certifications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A599417-75E6-425C-B948-2AC09A8AB0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Franklin Gothic Book" panose="020B0503020102020204" pitchFamily="34" charset="0"/>
              </a:rPr>
              <a:t>Certifications show that you have completed standardized programs designed to test competency in a specific topic valued by industry.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 programs are robust and offer learners a chance to complete programs made to help them learn a skill beyond an elementary understanding.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Certifications so not take long to learn and may be the most concise programs a learner can participate in to learn a skill.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Certifications show employers that time spent on job training will be minimal and give them a clear picture of your aptitudes.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A5152BA-2BD9-4983-86B7-9CECF6A3F7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Franklin Gothic Book" panose="020B0503020102020204" pitchFamily="34" charset="0"/>
              </a:rPr>
              <a:t>Polk State offers IT certification programs. Each program is worth three college credits and takes up the same amount of study time as a regular three credit class.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Online certification programs are available and allow learners to work ahead or work on their own time.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Santa Fe College in Gainesville has an online IT program with security and networking certifications. A student may apply and complete these programs online, which may be favorable for students that cannot or do not want to drive between institutions.</a:t>
            </a:r>
          </a:p>
        </p:txBody>
      </p:sp>
    </p:spTree>
    <p:extLst>
      <p:ext uri="{BB962C8B-B14F-4D97-AF65-F5344CB8AC3E}">
        <p14:creationId xmlns:p14="http://schemas.microsoft.com/office/powerpoint/2010/main" val="3426615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5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91FE0434-0EB3-4F84-B991-411E9C62E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cybrary.it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2C50687B-48F2-4263-A683-CE2F63728B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ahnschrift SemiLight" panose="020B0502040204020203" pitchFamily="34" charset="0"/>
              </a:rPr>
              <a:t>Cybrary</a:t>
            </a:r>
            <a: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  <a:t> is an online resource containing dozens of prep courses.</a:t>
            </a:r>
          </a:p>
          <a:p>
            <a:r>
              <a:rPr lang="en-US" dirty="0" err="1">
                <a:solidFill>
                  <a:schemeClr val="bg1"/>
                </a:solidFill>
                <a:latin typeface="Bahnschrift SemiLight" panose="020B0502040204020203" pitchFamily="34" charset="0"/>
              </a:rPr>
              <a:t>Cybrary</a:t>
            </a:r>
            <a: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  <a:t> contains information on many Infosec topics and has coherent, guided programs for the self learner.</a:t>
            </a:r>
            <a:br>
              <a:rPr lang="en-US" dirty="0">
                <a:solidFill>
                  <a:schemeClr val="bg1"/>
                </a:solidFill>
                <a:latin typeface="Bahnschrift SemiLight" panose="020B0502040204020203" pitchFamily="34" charset="0"/>
              </a:rPr>
            </a:br>
            <a:endParaRPr lang="en-US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="" xmlns:a16="http://schemas.microsoft.com/office/drawing/2014/main" id="{91A49DBA-1263-4A43-A24B-A34AFD191F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4625" y="2102128"/>
            <a:ext cx="4448175" cy="3295993"/>
          </a:xfrm>
        </p:spPr>
      </p:pic>
    </p:spTree>
    <p:extLst>
      <p:ext uri="{BB962C8B-B14F-4D97-AF65-F5344CB8AC3E}">
        <p14:creationId xmlns:p14="http://schemas.microsoft.com/office/powerpoint/2010/main" val="453065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Introduce yourself</a:t>
            </a:r>
          </a:p>
        </p:txBody>
      </p:sp>
    </p:spTree>
    <p:extLst>
      <p:ext uri="{BB962C8B-B14F-4D97-AF65-F5344CB8AC3E}">
        <p14:creationId xmlns:p14="http://schemas.microsoft.com/office/powerpoint/2010/main" val="1564887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Introduce yourself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ranklin Gothic Book" panose="020B0503020102020204" pitchFamily="34" charset="0"/>
              </a:rPr>
              <a:t>Name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Major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Concentration (if any)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Personal interests or interests in specific Infosec topics</a:t>
            </a:r>
          </a:p>
        </p:txBody>
      </p:sp>
    </p:spTree>
    <p:extLst>
      <p:ext uri="{BB962C8B-B14F-4D97-AF65-F5344CB8AC3E}">
        <p14:creationId xmlns:p14="http://schemas.microsoft.com/office/powerpoint/2010/main" val="669946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$SHELL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Part I – Basic Understanding</a:t>
            </a:r>
          </a:p>
        </p:txBody>
      </p:sp>
    </p:spTree>
    <p:extLst>
      <p:ext uri="{BB962C8B-B14F-4D97-AF65-F5344CB8AC3E}">
        <p14:creationId xmlns:p14="http://schemas.microsoft.com/office/powerpoint/2010/main" val="275611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1DE77B-0A66-6A46-A534-1D29CD025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CB75D28-5A25-394C-95F3-AC99F03D5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and Club Vision 	– Jeremy </a:t>
            </a:r>
            <a:r>
              <a:rPr lang="en-US" dirty="0" err="1"/>
              <a:t>Eudy</a:t>
            </a:r>
            <a:endParaRPr lang="en-US" dirty="0"/>
          </a:p>
          <a:p>
            <a:r>
              <a:rPr lang="en-US" dirty="0"/>
              <a:t>Information Security in 2019 	– Alison Hart</a:t>
            </a:r>
          </a:p>
          <a:p>
            <a:r>
              <a:rPr lang="en-US" dirty="0"/>
              <a:t>Independent Learning 	– Caleb Shepard</a:t>
            </a:r>
          </a:p>
          <a:p>
            <a:r>
              <a:rPr lang="en-US" dirty="0"/>
              <a:t>Introductions			– Jose </a:t>
            </a:r>
            <a:r>
              <a:rPr lang="en-US" dirty="0" err="1"/>
              <a:t>Placeres</a:t>
            </a:r>
            <a:endParaRPr lang="en-US" dirty="0"/>
          </a:p>
          <a:p>
            <a:r>
              <a:rPr lang="en-US" dirty="0"/>
              <a:t>The Shell 			– Caleb Shepard</a:t>
            </a:r>
          </a:p>
          <a:p>
            <a:r>
              <a:rPr lang="en-US" dirty="0"/>
              <a:t>Q &amp; A 			– SIT Members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01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What is a 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shell is a program that takes commands from the keyboard (or other human interface hardware) and gives them to the operating system to perform.</a:t>
            </a:r>
          </a:p>
          <a:p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677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Technical Position of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Franklin Gothic Book" panose="020B0503020102020204" pitchFamily="34" charset="0"/>
            </a:endParaRPr>
          </a:p>
          <a:p>
            <a:pPr marL="0" indent="0">
              <a:buNone/>
            </a:pPr>
            <a:endParaRPr lang="en-US" dirty="0">
              <a:latin typeface="Franklin Gothic Book" panose="020B05030201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Franklin Gothic Book" panose="020B0503020102020204" pitchFamily="34" charset="0"/>
              </a:rPr>
              <a:t>Low-Level						             High-Level</a:t>
            </a:r>
          </a:p>
          <a:p>
            <a:pPr marL="0" indent="0">
              <a:buNone/>
            </a:pPr>
            <a:r>
              <a:rPr lang="en-US" dirty="0">
                <a:latin typeface="Franklin Gothic Book" panose="020B0503020102020204" pitchFamily="34" charset="0"/>
              </a:rPr>
              <a:t>Logic Gates    &lt;    Hardware    &lt;    Kernel    &lt;    Shell    &lt;    Executable Programs</a:t>
            </a:r>
          </a:p>
        </p:txBody>
      </p:sp>
    </p:spTree>
    <p:extLst>
      <p:ext uri="{BB962C8B-B14F-4D97-AF65-F5344CB8AC3E}">
        <p14:creationId xmlns:p14="http://schemas.microsoft.com/office/powerpoint/2010/main" val="3912340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old days, the shell was the only user interface available on a Unix-like system such as Linux</a:t>
            </a:r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018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The Shell Prompt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59B47DBB-081A-FE44-B454-04E32AF79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71700"/>
            <a:ext cx="9601200" cy="677841"/>
          </a:xfr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CCC3921-D342-C247-BD53-FBF0FB76F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782771"/>
            <a:ext cx="9601200" cy="107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6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OS – Operating System</a:t>
            </a:r>
          </a:p>
          <a:p>
            <a:r>
              <a:rPr lang="en-US" dirty="0"/>
              <a:t>UNIX –family of multitasking, multiuser computer operating systems that derive from the original AT&amp;T Unix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*NIX – Unix-like: includes Linux, Solaris, BSD, Mac OS, and original UNIX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DOS – ”Disk Operating System”, commonly used as an alias for the Windows OS</a:t>
            </a:r>
          </a:p>
        </p:txBody>
      </p:sp>
    </p:spTree>
    <p:extLst>
      <p:ext uri="{BB962C8B-B14F-4D97-AF65-F5344CB8AC3E}">
        <p14:creationId xmlns:p14="http://schemas.microsoft.com/office/powerpoint/2010/main" val="2054128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Practical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*NIX shell will be used in demonstrations but we do not expect anyone to have a full understanding of every utility.</a:t>
            </a:r>
            <a:endParaRPr lang="en-US" dirty="0">
              <a:latin typeface="Dense" panose="02000000000000000000" pitchFamily="50" charset="0"/>
            </a:endParaRPr>
          </a:p>
          <a:p>
            <a:r>
              <a:rPr lang="en-US" dirty="0">
                <a:latin typeface="Franklin Gothic Book" panose="020B0503020102020204" pitchFamily="34" charset="0"/>
              </a:rPr>
              <a:t>A *NIX shell is not required where there are alternative ways to complete the same task (though it may be significantly simpler to use a *NIX shell)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WSL is an alternative to a virtual box, or bare metal *NIX install but doesn’t always function comparably to an Ubuntu install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We recommend </a:t>
            </a:r>
            <a:r>
              <a:rPr lang="en-US" dirty="0" err="1">
                <a:latin typeface="Franklin Gothic Book" panose="020B0503020102020204" pitchFamily="34" charset="0"/>
              </a:rPr>
              <a:t>virtualbox</a:t>
            </a:r>
            <a:r>
              <a:rPr lang="en-US" dirty="0">
                <a:latin typeface="Franklin Gothic Book" panose="020B0503020102020204" pitchFamily="34" charset="0"/>
              </a:rPr>
              <a:t> for most of our members.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Kali Linux (preinstalled </a:t>
            </a:r>
            <a:r>
              <a:rPr lang="en-US" dirty="0" err="1">
                <a:latin typeface="Franklin Gothic Book" panose="020B0503020102020204" pitchFamily="34" charset="0"/>
              </a:rPr>
              <a:t>pentesting</a:t>
            </a:r>
            <a:r>
              <a:rPr lang="en-US" dirty="0">
                <a:latin typeface="Franklin Gothic Book" panose="020B0503020102020204" pitchFamily="34" charset="0"/>
              </a:rPr>
              <a:t> tools)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Ubuntu (popular distribution)</a:t>
            </a:r>
          </a:p>
        </p:txBody>
      </p:sp>
    </p:spTree>
    <p:extLst>
      <p:ext uri="{BB962C8B-B14F-4D97-AF65-F5344CB8AC3E}">
        <p14:creationId xmlns:p14="http://schemas.microsoft.com/office/powerpoint/2010/main" val="1713033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07ADE1-E720-8746-89DD-038FAC330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2" charset="77"/>
              </a:rPr>
              <a:t>WSL - potential woes and differences between </a:t>
            </a:r>
            <a:r>
              <a:rPr lang="en-US" dirty="0" err="1">
                <a:latin typeface="Dense" panose="02000000000000000000" pitchFamily="2" charset="77"/>
              </a:rPr>
              <a:t>baremetal</a:t>
            </a:r>
            <a:endParaRPr lang="en-US" dirty="0">
              <a:latin typeface="Dense" panose="02000000000000000000" pitchFamily="2" charset="77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3DA91DF4-2718-FC4F-A3AB-E7E5AECC9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3212" y="2286000"/>
            <a:ext cx="6837975" cy="3581400"/>
          </a:xfrm>
        </p:spPr>
      </p:pic>
    </p:spTree>
    <p:extLst>
      <p:ext uri="{BB962C8B-B14F-4D97-AF65-F5344CB8AC3E}">
        <p14:creationId xmlns:p14="http://schemas.microsoft.com/office/powerpoint/2010/main" val="37998306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3581F9-9C3F-4381-BB22-510AB45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UNIX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06ED51-6E28-45F6-AC6F-12827E3BD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Unix systems</a:t>
            </a:r>
            <a:br>
              <a:rPr lang="en-US" dirty="0"/>
            </a:br>
            <a:r>
              <a:rPr lang="en-US" dirty="0"/>
              <a:t>Characterized by a modular design that is sometimes called the ”Unix Philosophy".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The UNIX Philosophy</a:t>
            </a:r>
            <a:br>
              <a:rPr lang="en-US" dirty="0"/>
            </a:br>
            <a:r>
              <a:rPr lang="en-US" dirty="0"/>
              <a:t>entails that the operating system provides a set of simple tools that each performs a limited, well-defined function,</a:t>
            </a:r>
            <a:r>
              <a:rPr lang="en-US" baseline="30000" dirty="0"/>
              <a:t> </a:t>
            </a:r>
            <a:r>
              <a:rPr lang="en-US" dirty="0"/>
              <a:t>with a unified filesystem (the UNIX filesystem) as the main means of communication,</a:t>
            </a:r>
            <a:r>
              <a:rPr lang="en-US" baseline="30000" dirty="0"/>
              <a:t> </a:t>
            </a:r>
            <a:r>
              <a:rPr lang="en-US" dirty="0"/>
              <a:t> and a shell scripting and command language </a:t>
            </a:r>
            <a:br>
              <a:rPr lang="en-US" dirty="0"/>
            </a:br>
            <a:r>
              <a:rPr lang="en-US" dirty="0"/>
              <a:t>to combine the tools to perform complex workflows.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Unix distinguishes itself from its predecessors as the first portable operating system: almost the entire operating system is written in the C programming language, thus allowing Unix to reach numerous platforms.</a:t>
            </a:r>
            <a:endParaRPr lang="en-US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944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With a </a:t>
            </a:r>
            <a:r>
              <a:rPr lang="en-US" dirty="0" err="1">
                <a:latin typeface="Dense" panose="02000000000000000000" pitchFamily="50" charset="0"/>
              </a:rPr>
              <a:t>sidenote</a:t>
            </a:r>
            <a:endParaRPr lang="en-US" dirty="0"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7870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E7597C-98D8-4006-BA83-4E4F1BD9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Other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807F3F0-6471-45B8-9290-4710ADE59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ranklin Gothic Book" panose="020B0503020102020204" pitchFamily="34" charset="0"/>
              </a:rPr>
              <a:t>If anyone wants to present their senior projects or speak on a topic, you may talk to the </a:t>
            </a:r>
            <a:r>
              <a:rPr lang="en-US" dirty="0" err="1">
                <a:latin typeface="Franklin Gothic Book" panose="020B0503020102020204" pitchFamily="34" charset="0"/>
              </a:rPr>
              <a:t>eboard</a:t>
            </a:r>
            <a:r>
              <a:rPr lang="en-US" dirty="0">
                <a:latin typeface="Franklin Gothic Book" panose="020B0503020102020204" pitchFamily="34" charset="0"/>
              </a:rPr>
              <a:t> about it and we will try to set a date.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If anyone is interested in becoming a team captain or taking up a leadership role in the club, speak with the </a:t>
            </a:r>
            <a:r>
              <a:rPr lang="en-US" dirty="0" err="1">
                <a:latin typeface="Franklin Gothic Book" panose="020B0503020102020204" pitchFamily="34" charset="0"/>
              </a:rPr>
              <a:t>eboard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Our meetings are expected to be an hour long.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CTFs and other events may run longer.</a:t>
            </a:r>
          </a:p>
        </p:txBody>
      </p:sp>
    </p:spTree>
    <p:extLst>
      <p:ext uri="{BB962C8B-B14F-4D97-AF65-F5344CB8AC3E}">
        <p14:creationId xmlns:p14="http://schemas.microsoft.com/office/powerpoint/2010/main" val="95496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Club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8185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E7597C-98D8-4006-BA83-4E4F1BD9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807F3F0-6471-45B8-9290-4710ADE59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329880"/>
            <a:ext cx="9601200" cy="537519"/>
          </a:xfrm>
        </p:spPr>
        <p:txBody>
          <a:bodyPr/>
          <a:lstStyle/>
          <a:p>
            <a:pPr marL="0" indent="0" algn="r">
              <a:buNone/>
            </a:pPr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Next &gt;&gt; $SHELL Part II</a:t>
            </a:r>
          </a:p>
          <a:p>
            <a:pPr algn="r"/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40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=""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310B1DD0-264A-47E3-A16A-C87AFA51E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="" xmlns:a16="http://schemas.microsoft.com/office/drawing/2014/main" id="{69C1BB7B-F21E-41A2-B30C-D8507B960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="" xmlns:a16="http://schemas.microsoft.com/office/drawing/2014/main" id="{DF6D7DDE-F8A1-4105-9729-F9EB5F81A3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floridapoly.slack.com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#</a:t>
            </a:r>
            <a:r>
              <a:rPr lang="en-US" dirty="0" err="1">
                <a:solidFill>
                  <a:schemeClr val="bg2"/>
                </a:solidFill>
              </a:rPr>
              <a:t>cybersec_sit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70C4ABA0-855A-45CF-B790-4D22071A2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Vision of the Student Infosec Team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0E11F70-DA78-4488-ADB6-7E9080A31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Create a community of students dedicated to improving themselves and the environment around them, specifically by creating a peer learning environment.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Enable students to learn skills to perform Information Security exercises competitively.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Enable students to excel in the workplace, in their internships, and in professional interactions.</a:t>
            </a:r>
          </a:p>
        </p:txBody>
      </p:sp>
    </p:spTree>
    <p:extLst>
      <p:ext uri="{BB962C8B-B14F-4D97-AF65-F5344CB8AC3E}">
        <p14:creationId xmlns:p14="http://schemas.microsoft.com/office/powerpoint/2010/main" val="2321296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16528-27A0-4C00-92A2-C0A033CE4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Why Infosec (subjective terminology)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705D381-B1C2-4C96-976D-A249C1CD7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Information Security world respects and recognizes the terminology “Infosec”.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term “</a:t>
            </a:r>
            <a:r>
              <a:rPr lang="en-US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Cybersec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” has more sex appeal but is not respected.</a:t>
            </a:r>
          </a:p>
          <a:p>
            <a:endParaRPr lang="en-US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The term “</a:t>
            </a:r>
            <a:r>
              <a:rPr lang="en-US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Cybersec</a:t>
            </a:r>
            <a:r>
              <a:rPr lang="en-US" dirty="0">
                <a:solidFill>
                  <a:schemeClr val="tx1"/>
                </a:solidFill>
                <a:latin typeface="Franklin Gothic Book" panose="020B0503020102020204" pitchFamily="34" charset="0"/>
              </a:rPr>
              <a:t>” implies that physical security is not included in this area of study. Information Security requires a consistent and holistic philosophy when designing secure systems in any real environment.</a:t>
            </a:r>
          </a:p>
        </p:txBody>
      </p:sp>
    </p:spTree>
    <p:extLst>
      <p:ext uri="{BB962C8B-B14F-4D97-AF65-F5344CB8AC3E}">
        <p14:creationId xmlns:p14="http://schemas.microsoft.com/office/powerpoint/2010/main" val="860446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334D-4C4A-4F5D-BAE6-4CB961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Information Security in 2019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D199551-8E86-4ACC-9E1A-361FC321D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Dense" panose="02000000000000000000" pitchFamily="50" charset="0"/>
              </a:rPr>
              <a:t>BUSINESS AND MILITARY NEEDS</a:t>
            </a:r>
          </a:p>
        </p:txBody>
      </p:sp>
    </p:spTree>
    <p:extLst>
      <p:ext uri="{BB962C8B-B14F-4D97-AF65-F5344CB8AC3E}">
        <p14:creationId xmlns:p14="http://schemas.microsoft.com/office/powerpoint/2010/main" val="1516606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Business Security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All corporations have need of information security</a:t>
            </a:r>
            <a:r>
              <a:rPr lang="en-US">
                <a:solidFill>
                  <a:schemeClr val="tx1"/>
                </a:solidFill>
                <a:latin typeface="Dense" panose="02000000000000000000" pitchFamily="50" charset="0"/>
              </a:rPr>
              <a:t>, </a:t>
            </a:r>
            <a:r>
              <a:rPr lang="en-US" smtClean="0">
                <a:solidFill>
                  <a:schemeClr val="tx1"/>
                </a:solidFill>
                <a:latin typeface="Dense" panose="02000000000000000000" pitchFamily="50" charset="0"/>
              </a:rPr>
              <a:t>shown </a:t>
            </a:r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by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major leaks </a:t>
            </a:r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in 2017 and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2018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Any business that handles sensitive data, i.e. ALL of them, should be aware of their security policy’s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coverage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To protect a large, evolving, corporate entity, security professionals need significant understanding in all areas of Computer </a:t>
            </a:r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Science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tx1"/>
                </a:solidFill>
                <a:latin typeface="Dense" panose="02000000000000000000" pitchFamily="50" charset="0"/>
              </a:rPr>
              <a:t>Without understanding how the pieces fit together, it’s hard to ensure security for the whole</a:t>
            </a:r>
          </a:p>
          <a:p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803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Military and Government Needs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Cybersecurity is still considered a new field, and the military is playing catch-up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The DoD is constantly seeking new security experts, for national and international tasks</a:t>
            </a:r>
          </a:p>
          <a:p>
            <a:endParaRPr lang="en-US" dirty="0">
              <a:solidFill>
                <a:schemeClr val="bg1"/>
              </a:solidFill>
              <a:latin typeface="Dense" panose="02000000000000000000" pitchFamily="50" charset="0"/>
            </a:endParaRPr>
          </a:p>
          <a:p>
            <a:r>
              <a:rPr lang="en-US" dirty="0">
                <a:solidFill>
                  <a:schemeClr val="bg1"/>
                </a:solidFill>
                <a:latin typeface="Dense" panose="02000000000000000000" pitchFamily="50" charset="0"/>
              </a:rPr>
              <a:t>Require all skillsets, often seeking those with offensive knowledge and experience</a:t>
            </a:r>
          </a:p>
        </p:txBody>
      </p:sp>
    </p:spTree>
    <p:extLst>
      <p:ext uri="{BB962C8B-B14F-4D97-AF65-F5344CB8AC3E}">
        <p14:creationId xmlns:p14="http://schemas.microsoft.com/office/powerpoint/2010/main" val="325746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6F0B41-6E47-4366-8E06-A78BE555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Security Breaches Over the Years</a:t>
            </a:r>
            <a:endParaRPr lang="en-US" dirty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87133"/>
            <a:ext cx="7160868" cy="395710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18CE3933-B139-4376-B467-1E244CF05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2294" y="1962046"/>
            <a:ext cx="3045124" cy="360727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Healthcare breaches</a:t>
            </a: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Equifax</a:t>
            </a: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Education</a:t>
            </a:r>
          </a:p>
          <a:p>
            <a:pPr lvl="1"/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San Diego Hack</a:t>
            </a:r>
            <a:endParaRPr lang="en-US" i="0" dirty="0">
              <a:solidFill>
                <a:schemeClr val="tx1"/>
              </a:solidFill>
              <a:latin typeface="Dense" panose="02000000000000000000" pitchFamily="50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Dense" panose="02000000000000000000" pitchFamily="50" charset="0"/>
              </a:rPr>
              <a:t>Government </a:t>
            </a:r>
          </a:p>
          <a:p>
            <a:pPr lvl="1"/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2018 </a:t>
            </a:r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University-Government </a:t>
            </a:r>
            <a:r>
              <a:rPr lang="en-US" i="0" dirty="0" smtClean="0">
                <a:solidFill>
                  <a:schemeClr val="tx1"/>
                </a:solidFill>
                <a:latin typeface="Dense" panose="02000000000000000000" pitchFamily="50" charset="0"/>
              </a:rPr>
              <a:t>breach</a:t>
            </a:r>
          </a:p>
          <a:p>
            <a:pPr marL="530352" lvl="1" indent="0">
              <a:buNone/>
            </a:pPr>
            <a:endParaRPr lang="en-US" i="0" dirty="0" smtClean="0">
              <a:solidFill>
                <a:schemeClr val="tx1"/>
              </a:solidFill>
              <a:latin typeface="Dense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02008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2AB1F06-89DB-455B-B4F5-38327B0257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F3219C-66A9-4DC6-86F6-D229B2FBE8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6B548D4-9AE3-4C68-BBFD-81B6C75D949B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0</TotalTime>
  <Words>1000</Words>
  <Application>Microsoft Office PowerPoint</Application>
  <PresentationFormat>Widescreen</PresentationFormat>
  <Paragraphs>122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Bahnschrift SemiLight</vt:lpstr>
      <vt:lpstr>Dense</vt:lpstr>
      <vt:lpstr>Franklin Gothic Book</vt:lpstr>
      <vt:lpstr>Crop</vt:lpstr>
      <vt:lpstr>Student INFOSEC TEAM</vt:lpstr>
      <vt:lpstr>Meeting Agenda</vt:lpstr>
      <vt:lpstr>Club Vision</vt:lpstr>
      <vt:lpstr>Vision of the Student Infosec Team</vt:lpstr>
      <vt:lpstr>Why Infosec (subjective terminology)</vt:lpstr>
      <vt:lpstr>Information Security in 2019</vt:lpstr>
      <vt:lpstr>Business Security Needs</vt:lpstr>
      <vt:lpstr>Military and Government Needs </vt:lpstr>
      <vt:lpstr>Security Breaches Over the Years</vt:lpstr>
      <vt:lpstr>Defensive Security</vt:lpstr>
      <vt:lpstr>Offensive Security</vt:lpstr>
      <vt:lpstr>Independent Learning</vt:lpstr>
      <vt:lpstr>How to effectively self-study</vt:lpstr>
      <vt:lpstr>Make a Plan</vt:lpstr>
      <vt:lpstr>Information on Certifications</vt:lpstr>
      <vt:lpstr>cybrary.it</vt:lpstr>
      <vt:lpstr>Introductions</vt:lpstr>
      <vt:lpstr>Introduce yourself</vt:lpstr>
      <vt:lpstr>$SHELL</vt:lpstr>
      <vt:lpstr>What is a Shell?</vt:lpstr>
      <vt:lpstr>Technical Position of the Shell</vt:lpstr>
      <vt:lpstr>Interfaces</vt:lpstr>
      <vt:lpstr>The Shell Prompt</vt:lpstr>
      <vt:lpstr>Terminology</vt:lpstr>
      <vt:lpstr>Practical Information</vt:lpstr>
      <vt:lpstr>WSL - potential woes and differences between baremetal</vt:lpstr>
      <vt:lpstr>UNIX</vt:lpstr>
      <vt:lpstr>Q &amp; A</vt:lpstr>
      <vt:lpstr>Other Information</vt:lpstr>
      <vt:lpstr>Questions?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2019-01-12T15:50:43Z</dcterms:created>
  <dcterms:modified xsi:type="dcterms:W3CDTF">2019-01-22T22:23:15Z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